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8" r:id="rId2"/>
    <p:sldId id="268" r:id="rId3"/>
    <p:sldId id="259" r:id="rId4"/>
    <p:sldId id="293" r:id="rId5"/>
    <p:sldId id="282" r:id="rId6"/>
    <p:sldId id="292" r:id="rId7"/>
    <p:sldId id="297" r:id="rId8"/>
    <p:sldId id="298" r:id="rId9"/>
    <p:sldId id="299" r:id="rId10"/>
    <p:sldId id="273" r:id="rId11"/>
    <p:sldId id="300" r:id="rId12"/>
    <p:sldId id="301" r:id="rId13"/>
    <p:sldId id="277" r:id="rId14"/>
    <p:sldId id="303" r:id="rId15"/>
    <p:sldId id="302" r:id="rId16"/>
  </p:sldIdLst>
  <p:sldSz cx="9144000" cy="6858000" type="screen4x3"/>
  <p:notesSz cx="6858000" cy="91170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ber Rigney" initials="" lastIdx="21" clrIdx="0"/>
  <p:cmAuthor id="1" name="Katie Vignery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5"/>
    <a:srgbClr val="FFFFCB"/>
    <a:srgbClr val="FFFFC1"/>
    <a:srgbClr val="FFFFB7"/>
    <a:srgbClr val="003300"/>
    <a:srgbClr val="FFFF99"/>
    <a:srgbClr val="FF99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087" autoAdjust="0"/>
    <p:restoredTop sz="89327" autoAdjust="0"/>
  </p:normalViewPr>
  <p:slideViewPr>
    <p:cSldViewPr>
      <p:cViewPr>
        <p:scale>
          <a:sx n="75" d="100"/>
          <a:sy n="75" d="100"/>
        </p:scale>
        <p:origin x="-1092" y="66"/>
      </p:cViewPr>
      <p:guideLst>
        <p:guide orient="horz" pos="864"/>
        <p:guide orient="horz" pos="1680"/>
        <p:guide orient="horz" pos="3744"/>
        <p:guide pos="5424"/>
        <p:guide pos="336"/>
        <p:guide pos="350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EEC67F-920E-494F-8D15-A34AFAAFCE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27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30700"/>
            <a:ext cx="54864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37DA4A-B007-41A3-B35A-83873D2C09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0AE663-7EE3-4DF3-9D90-ABDF786B02C2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945E2-7AF8-4A3A-A812-EF7BE524AE2F}" type="slidenum">
              <a:rPr lang="en-US"/>
              <a:pPr/>
              <a:t>12</a:t>
            </a:fld>
            <a:endParaRPr lang="en-US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CCC87-1495-47C1-B388-344C0F35AC4D}" type="slidenum">
              <a:rPr lang="en-US"/>
              <a:pPr/>
              <a:t>13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E5E19-7856-4B0F-B2CB-900A050CA12A}" type="slidenum">
              <a:rPr lang="en-US"/>
              <a:pPr/>
              <a:t>14</a:t>
            </a:fld>
            <a:endParaRPr lang="en-US"/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1D87E0-D9E5-439C-9BEC-1F8E99CD2104}" type="slidenum">
              <a:rPr lang="en-US"/>
              <a:pPr/>
              <a:t>2</a:t>
            </a:fld>
            <a:endParaRPr lang="en-U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DF307C-185C-4C30-BD80-F1D5BD11D085}" type="slidenum">
              <a:rPr lang="en-US"/>
              <a:pPr/>
              <a:t>3</a:t>
            </a:fld>
            <a:endParaRPr lang="en-U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6B2029-BEBD-4C8C-A24C-65DBBE74132E}" type="slidenum">
              <a:rPr lang="en-US"/>
              <a:pPr/>
              <a:t>4</a:t>
            </a:fld>
            <a:endParaRPr lang="en-U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2D8309-3170-45CF-A089-34816667DDE0}" type="slidenum">
              <a:rPr lang="en-US"/>
              <a:pPr/>
              <a:t>5</a:t>
            </a:fld>
            <a:endParaRPr lang="en-U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9B8B06-4A43-4020-8A49-37D4CEFBC687}" type="slidenum">
              <a:rPr lang="en-US"/>
              <a:pPr/>
              <a:t>6</a:t>
            </a:fld>
            <a:endParaRPr lang="en-U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7F6E1-B2B5-4633-A4DE-932A938F2285}" type="slidenum">
              <a:rPr lang="en-US"/>
              <a:pPr/>
              <a:t>7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3DE964-9DB9-41F1-B315-3251EE9D2CEE}" type="slidenum">
              <a:rPr lang="en-US"/>
              <a:pPr/>
              <a:t>10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057090-B572-4827-8530-72E517D20839}" type="slidenum">
              <a:rPr lang="en-US"/>
              <a:pPr/>
              <a:t>11</a:t>
            </a:fld>
            <a:endParaRPr lang="en-U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50838"/>
            <a:ext cx="205740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0838"/>
            <a:ext cx="6019800" cy="5775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../Credits.ppt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508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AutoShape 7">
            <a:hlinkClick r:id="rId14" action="ppaction://hlinksldjump" highlightClick="1"/>
          </p:cNvPr>
          <p:cNvSpPr>
            <a:spLocks noChangeArrowheads="1"/>
          </p:cNvSpPr>
          <p:nvPr userDrawn="1"/>
        </p:nvSpPr>
        <p:spPr bwMode="auto">
          <a:xfrm>
            <a:off x="7620000" y="6019800"/>
            <a:ext cx="609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2" name="AutoShape 8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6172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3" name="AutoShape 9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6934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4" name="AutoShape 10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382000" y="6019800"/>
            <a:ext cx="5334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5" name="Rectangle 11">
            <a:hlinkClick r:id="rId15" action="ppaction://hlinkpres?slideindex=1&amp;slidetitle="/>
          </p:cNvPr>
          <p:cNvSpPr>
            <a:spLocks noChangeArrowheads="1"/>
          </p:cNvSpPr>
          <p:nvPr userDrawn="1"/>
        </p:nvSpPr>
        <p:spPr bwMode="auto">
          <a:xfrm>
            <a:off x="4953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 b="1">
          <a:solidFill>
            <a:srgbClr val="FFFFA3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11" Type="http://schemas.openxmlformats.org/officeDocument/2006/relationships/slide" Target="slide13.xml"/><Relationship Id="rId5" Type="http://schemas.openxmlformats.org/officeDocument/2006/relationships/slide" Target="slide3.xml"/><Relationship Id="rId10" Type="http://schemas.openxmlformats.org/officeDocument/2006/relationships/slide" Target="slide10.xml"/><Relationship Id="rId4" Type="http://schemas.openxmlformats.org/officeDocument/2006/relationships/slide" Target="slide2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839788" y="1754188"/>
            <a:ext cx="7770812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4" action="ppaction://hlinksldjump"/>
              </a:rPr>
              <a:t>The Protagonist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5" action="ppaction://hlinksldjump"/>
              </a:rPr>
              <a:t>The Antagonist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6" action="ppaction://hlinksldjump"/>
              </a:rPr>
              <a:t>Conflict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7" action="ppaction://hlinksldjump"/>
              </a:rPr>
              <a:t>Subordinate Characters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8" action="ppaction://hlinksldjump"/>
              </a:rPr>
              <a:t>Dynamic Characters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9" action="ppaction://hlinksldjump"/>
              </a:rPr>
              <a:t>Static Characters</a:t>
            </a:r>
            <a:endParaRPr lang="en-US" sz="2400" u="sng">
              <a:solidFill>
                <a:srgbClr val="FFFF99"/>
              </a:solidFill>
            </a:endParaRPr>
          </a:p>
          <a:p>
            <a:pPr>
              <a:spcBef>
                <a:spcPct val="35000"/>
              </a:spcBef>
            </a:pPr>
            <a:r>
              <a:rPr lang="en-US" sz="2400" u="sng">
                <a:solidFill>
                  <a:srgbClr val="FFFF99"/>
                </a:solidFill>
                <a:hlinkClick r:id="rId10" action="ppaction://hlinksldjump"/>
              </a:rPr>
              <a:t>Motivation</a:t>
            </a:r>
            <a:endParaRPr lang="en-US" sz="2400" u="sng">
              <a:solidFill>
                <a:srgbClr val="FFFF99"/>
              </a:solidFill>
              <a:hlinkClick r:id="rId9" action="ppaction://hlinksldjump"/>
            </a:endParaRPr>
          </a:p>
          <a:p>
            <a:pPr>
              <a:spcBef>
                <a:spcPct val="35000"/>
              </a:spcBef>
            </a:pPr>
            <a:r>
              <a:rPr lang="en-US" sz="2400">
                <a:solidFill>
                  <a:srgbClr val="FFFF99"/>
                </a:solidFill>
                <a:hlinkClick r:id="rId11" action="ppaction://hlinksldjump"/>
              </a:rPr>
              <a:t>Practice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25620" name="AutoShape 20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543800" y="5943600"/>
            <a:ext cx="762000" cy="9144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5621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Character Interactions</a:t>
            </a:r>
          </a:p>
        </p:txBody>
      </p:sp>
      <p:sp>
        <p:nvSpPr>
          <p:cNvPr id="25623" name="AutoShape 23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6096000" y="5943600"/>
            <a:ext cx="762000" cy="9144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533400" y="1371600"/>
            <a:ext cx="221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9900"/>
                </a:solidFill>
              </a:rPr>
              <a:t>Feature Menu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800600" algn="l"/>
              </a:tabLst>
            </a:pPr>
            <a:r>
              <a:rPr lang="en-US" sz="2400" dirty="0">
                <a:solidFill>
                  <a:srgbClr val="FFFF99"/>
                </a:solidFill>
              </a:rPr>
              <a:t>Writers make characters believable by revealing what </a:t>
            </a:r>
            <a:r>
              <a:rPr lang="en-US" sz="2400" b="1" dirty="0">
                <a:solidFill>
                  <a:srgbClr val="FF0000"/>
                </a:solidFill>
              </a:rPr>
              <a:t>motivates</a:t>
            </a:r>
            <a:r>
              <a:rPr lang="en-US" sz="2400" b="1" dirty="0">
                <a:solidFill>
                  <a:srgbClr val="FFFF99"/>
                </a:solidFill>
              </a:rPr>
              <a:t> </a:t>
            </a:r>
            <a:r>
              <a:rPr lang="en-US" sz="2400" dirty="0">
                <a:solidFill>
                  <a:srgbClr val="FFFF99"/>
                </a:solidFill>
              </a:rPr>
              <a:t>them to act as they do. A character’s motivation</a:t>
            </a:r>
          </a:p>
        </p:txBody>
      </p:sp>
      <p:sp>
        <p:nvSpPr>
          <p:cNvPr id="2049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Motivation</a:t>
            </a:r>
          </a:p>
        </p:txBody>
      </p:sp>
      <p:pic>
        <p:nvPicPr>
          <p:cNvPr id="2050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362200"/>
            <a:ext cx="133350" cy="88900"/>
          </a:xfrm>
          <a:prstGeom prst="rect">
            <a:avLst/>
          </a:prstGeom>
          <a:noFill/>
        </p:spPr>
      </p:pic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528638" y="3201988"/>
            <a:ext cx="80819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reveals why characters act, feel, and think as they do</a:t>
            </a: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528638" y="4114800"/>
            <a:ext cx="8081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must usually be inferred from clues in the story</a:t>
            </a:r>
          </a:p>
        </p:txBody>
      </p:sp>
      <p:pic>
        <p:nvPicPr>
          <p:cNvPr id="20510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895600"/>
            <a:ext cx="133350" cy="88900"/>
          </a:xfrm>
          <a:prstGeom prst="rect">
            <a:avLst/>
          </a:prstGeom>
          <a:noFill/>
        </p:spPr>
      </p:pic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533400" y="2667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4800600" algn="l"/>
              </a:tabLst>
            </a:pPr>
            <a:r>
              <a:rPr lang="en-US" sz="2400">
                <a:solidFill>
                  <a:srgbClr val="FFFF99"/>
                </a:solidFill>
              </a:rPr>
              <a:t>is based on his or her needs or conflicts</a:t>
            </a:r>
          </a:p>
        </p:txBody>
      </p:sp>
      <p:pic>
        <p:nvPicPr>
          <p:cNvPr id="20512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7450" y="38100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8" grpId="1"/>
      <p:bldP spid="20509" grpId="0"/>
      <p:bldP spid="205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Motivation</a:t>
            </a:r>
          </a:p>
        </p:txBody>
      </p:sp>
      <p:pic>
        <p:nvPicPr>
          <p:cNvPr id="10035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0313" y="2246313"/>
            <a:ext cx="1030287" cy="420687"/>
          </a:xfrm>
          <a:prstGeom prst="rect">
            <a:avLst/>
          </a:prstGeom>
          <a:noFill/>
        </p:spPr>
      </p:pic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724400"/>
            <a:ext cx="133350" cy="88900"/>
          </a:xfrm>
          <a:prstGeom prst="rect">
            <a:avLst/>
          </a:prstGeom>
          <a:noFill/>
        </p:spPr>
      </p:pic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6022975" y="1447800"/>
            <a:ext cx="258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What motivates Jing-mei?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100364" name="AutoShape 12"/>
          <p:cNvSpPr>
            <a:spLocks noChangeArrowheads="1"/>
          </p:cNvSpPr>
          <p:nvPr/>
        </p:nvSpPr>
        <p:spPr bwMode="auto">
          <a:xfrm>
            <a:off x="533400" y="1089025"/>
            <a:ext cx="2286000" cy="1066800"/>
          </a:xfrm>
          <a:prstGeom prst="roundRect">
            <a:avLst>
              <a:gd name="adj" fmla="val 16667"/>
            </a:avLst>
          </a:prstGeom>
          <a:solidFill>
            <a:srgbClr val="3366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28638" y="111601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Quick Check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533400" y="1584325"/>
            <a:ext cx="5029200" cy="3216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57200" algn="l"/>
                <a:tab pos="1774825" algn="l"/>
              </a:tabLst>
            </a:pPr>
            <a:r>
              <a:rPr lang="en-US" sz="2000">
                <a:solidFill>
                  <a:srgbClr val="003300"/>
                </a:solidFill>
              </a:rPr>
              <a:t>I looked at my reflection, blinking so I could see more clearly. The girl staring back at me was angry, powerful. This girl and I were the same. I had new thoughts, willful thoughts, or rather thoughts filled with lots of wont’s. I won’t let her change me, I promised myself. I won’t be what I’m not.</a:t>
            </a:r>
          </a:p>
          <a:p>
            <a:pPr algn="r">
              <a:spcBef>
                <a:spcPct val="25000"/>
              </a:spcBef>
              <a:tabLst>
                <a:tab pos="457200" algn="l"/>
                <a:tab pos="1774825" algn="l"/>
              </a:tabLst>
            </a:pPr>
            <a:r>
              <a:rPr lang="en-US" sz="2000">
                <a:solidFill>
                  <a:srgbClr val="003300"/>
                </a:solidFill>
              </a:rPr>
              <a:t>	</a:t>
            </a:r>
            <a:r>
              <a:rPr lang="en-US" sz="1600">
                <a:solidFill>
                  <a:srgbClr val="003300"/>
                </a:solidFill>
              </a:rPr>
              <a:t>from “Two Kinds” by Amy Tan</a:t>
            </a:r>
          </a:p>
        </p:txBody>
      </p:sp>
      <p:sp>
        <p:nvSpPr>
          <p:cNvPr id="100367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34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/>
      <p:bldP spid="1003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Motivation</a:t>
            </a:r>
          </a:p>
        </p:txBody>
      </p:sp>
      <p:pic>
        <p:nvPicPr>
          <p:cNvPr id="102410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3675" y="5522913"/>
            <a:ext cx="796925" cy="420687"/>
          </a:xfrm>
          <a:prstGeom prst="rect">
            <a:avLst/>
          </a:prstGeom>
          <a:noFill/>
        </p:spPr>
      </p:pic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6019800" y="2438400"/>
            <a:ext cx="2590800" cy="1616075"/>
          </a:xfrm>
          <a:prstGeom prst="rect">
            <a:avLst/>
          </a:prstGeom>
          <a:solidFill>
            <a:srgbClr val="9933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Her sense of self, her desire for independence, her growing confidence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6022975" y="1447800"/>
            <a:ext cx="258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What motivates Jing-mei?</a:t>
            </a:r>
          </a:p>
        </p:txBody>
      </p:sp>
      <p:sp>
        <p:nvSpPr>
          <p:cNvPr id="102413" name="AutoShape 13"/>
          <p:cNvSpPr>
            <a:spLocks noChangeArrowheads="1"/>
          </p:cNvSpPr>
          <p:nvPr/>
        </p:nvSpPr>
        <p:spPr bwMode="auto">
          <a:xfrm>
            <a:off x="533400" y="1089025"/>
            <a:ext cx="2286000" cy="1066800"/>
          </a:xfrm>
          <a:prstGeom prst="roundRect">
            <a:avLst>
              <a:gd name="adj" fmla="val 16667"/>
            </a:avLst>
          </a:prstGeom>
          <a:solidFill>
            <a:srgbClr val="3366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528638" y="111601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Quick Check</a:t>
            </a: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533400" y="1584325"/>
            <a:ext cx="5029200" cy="3216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57200" algn="l"/>
                <a:tab pos="1774825" algn="l"/>
              </a:tabLst>
            </a:pPr>
            <a:r>
              <a:rPr lang="en-US" sz="2000">
                <a:solidFill>
                  <a:srgbClr val="003300"/>
                </a:solidFill>
              </a:rPr>
              <a:t>I looked at my reflection, blinking so I could see more clearly. The girl staring back at me was angry, powerful. This girl and I were the same. I had new thoughts, willful thoughts, or rather thoughts filled with lots of wont’s. I won’t let her change me, I promised myself. I won’t be what I’m not.</a:t>
            </a:r>
          </a:p>
          <a:p>
            <a:pPr algn="r">
              <a:spcBef>
                <a:spcPct val="25000"/>
              </a:spcBef>
              <a:tabLst>
                <a:tab pos="457200" algn="l"/>
                <a:tab pos="1774825" algn="l"/>
              </a:tabLst>
            </a:pPr>
            <a:r>
              <a:rPr lang="en-US" sz="2000">
                <a:solidFill>
                  <a:srgbClr val="003300"/>
                </a:solidFill>
              </a:rPr>
              <a:t>	</a:t>
            </a:r>
            <a:r>
              <a:rPr lang="en-US" sz="1600">
                <a:solidFill>
                  <a:srgbClr val="003300"/>
                </a:solidFill>
              </a:rPr>
              <a:t>from “Two Kinds” by Amy Tan</a:t>
            </a:r>
          </a:p>
        </p:txBody>
      </p:sp>
      <p:sp>
        <p:nvSpPr>
          <p:cNvPr id="10241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1200" y="6019800"/>
            <a:ext cx="2514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28638" y="1755775"/>
            <a:ext cx="38147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Work with a partner to analyze a short story you have recently read. Use a data bank like the one shown here.</a:t>
            </a:r>
          </a:p>
        </p:txBody>
      </p:sp>
      <p:sp>
        <p:nvSpPr>
          <p:cNvPr id="24610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Practice</a:t>
            </a:r>
          </a:p>
        </p:txBody>
      </p:sp>
      <p:pic>
        <p:nvPicPr>
          <p:cNvPr id="24628" name="Picture 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" y="1370013"/>
            <a:ext cx="1622425" cy="339725"/>
          </a:xfrm>
          <a:prstGeom prst="rect">
            <a:avLst/>
          </a:prstGeom>
          <a:noFill/>
        </p:spPr>
      </p:pic>
      <p:graphicFrame>
        <p:nvGraphicFramePr>
          <p:cNvPr id="24691" name="Group 115"/>
          <p:cNvGraphicFramePr>
            <a:graphicFrameLocks noGrp="1"/>
          </p:cNvGraphicFramePr>
          <p:nvPr/>
        </p:nvGraphicFramePr>
        <p:xfrm>
          <a:off x="4572000" y="1447800"/>
          <a:ext cx="4114800" cy="3550285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Data Bank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3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Main character: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What main character wants: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(motivation)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Relationship with subordinate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character(s)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Conflict: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Resolution: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How main character changes: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66"/>
                    </a:solidFill>
                  </a:tcPr>
                </a:tc>
              </a:tr>
            </a:tbl>
          </a:graphicData>
        </a:graphic>
      </p:graphicFrame>
      <p:sp>
        <p:nvSpPr>
          <p:cNvPr id="24688" name="Text Box 112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24689" name="AutoShape 1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89238"/>
            <a:ext cx="8229600" cy="792162"/>
          </a:xfrm>
        </p:spPr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The End</a:t>
            </a:r>
          </a:p>
        </p:txBody>
      </p:sp>
      <p:sp>
        <p:nvSpPr>
          <p:cNvPr id="105495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1200" y="5943600"/>
            <a:ext cx="1752600" cy="9144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528638" y="1370013"/>
            <a:ext cx="80772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114800" algn="l"/>
              </a:tabLst>
            </a:pPr>
            <a:r>
              <a:rPr lang="en-US" sz="2400" b="1">
                <a:solidFill>
                  <a:srgbClr val="FF9900"/>
                </a:solidFill>
              </a:rPr>
              <a:t>Believable Changes</a:t>
            </a:r>
          </a:p>
          <a:p>
            <a:pPr>
              <a:spcBef>
                <a:spcPct val="50000"/>
              </a:spcBef>
              <a:tabLst>
                <a:tab pos="4114800" algn="l"/>
              </a:tabLst>
            </a:pPr>
            <a:r>
              <a:rPr lang="en-US" sz="2400">
                <a:solidFill>
                  <a:srgbClr val="FFFF99"/>
                </a:solidFill>
              </a:rPr>
              <a:t>The change that a dynamic character undergoes should be </a:t>
            </a:r>
            <a:r>
              <a:rPr lang="en-US" sz="2400" b="1">
                <a:solidFill>
                  <a:srgbClr val="FFFF99"/>
                </a:solidFill>
              </a:rPr>
              <a:t>believable </a:t>
            </a:r>
            <a:r>
              <a:rPr lang="en-US" sz="2400">
                <a:solidFill>
                  <a:srgbClr val="FFFF99"/>
                </a:solidFill>
              </a:rPr>
              <a:t>and realistic.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Dynamic Characters </a:t>
            </a:r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514600"/>
            <a:ext cx="133350" cy="88900"/>
          </a:xfrm>
          <a:prstGeom prst="rect">
            <a:avLst/>
          </a:prstGeom>
          <a:noFill/>
        </p:spPr>
      </p:pic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514600" y="2971800"/>
            <a:ext cx="5791200" cy="762000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rgbClr val="003300"/>
                </a:solidFill>
              </a:rPr>
              <a:t>Aaron learns not to be so arrogant after alienating his best friend.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2514600" y="4191000"/>
            <a:ext cx="5791200" cy="10969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rgbClr val="003300"/>
                </a:solidFill>
              </a:rPr>
              <a:t>Aaron suddenly inherits a fortune from a distant relative and shares his new wealth with all his friends. </a:t>
            </a:r>
          </a:p>
        </p:txBody>
      </p:sp>
      <p:pic>
        <p:nvPicPr>
          <p:cNvPr id="1044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3657600"/>
            <a:ext cx="133350" cy="88900"/>
          </a:xfrm>
          <a:prstGeom prst="rect">
            <a:avLst/>
          </a:prstGeom>
          <a:noFill/>
        </p:spPr>
      </p:pic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533400" y="3124200"/>
            <a:ext cx="182880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>
                <a:solidFill>
                  <a:srgbClr val="FF9900"/>
                </a:solidFill>
              </a:rPr>
              <a:t>Believable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533400" y="4343400"/>
            <a:ext cx="18288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>
                <a:solidFill>
                  <a:srgbClr val="FF9900"/>
                </a:solidFill>
              </a:rPr>
              <a:t>Not Believable</a:t>
            </a:r>
          </a:p>
        </p:txBody>
      </p:sp>
      <p:sp>
        <p:nvSpPr>
          <p:cNvPr id="1044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1200" y="6019800"/>
            <a:ext cx="2514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104464" name="Picture 1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3675" y="5522913"/>
            <a:ext cx="796925" cy="4206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4" grpId="0" animBg="1"/>
      <p:bldP spid="104460" grpId="0"/>
      <p:bldP spid="1044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The </a:t>
            </a:r>
            <a:r>
              <a:rPr lang="en-US" sz="2400" b="1" dirty="0">
                <a:solidFill>
                  <a:srgbClr val="FF0000"/>
                </a:solidFill>
              </a:rPr>
              <a:t>protagonist</a:t>
            </a:r>
            <a:r>
              <a:rPr lang="en-US" sz="2400" dirty="0">
                <a:solidFill>
                  <a:srgbClr val="FFFF99"/>
                </a:solidFill>
              </a:rPr>
              <a:t> is the main character and the focus of readers’ attention. A good protagonist</a:t>
            </a:r>
          </a:p>
        </p:txBody>
      </p:sp>
      <p:sp>
        <p:nvSpPr>
          <p:cNvPr id="1435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The Protagonist</a:t>
            </a:r>
          </a:p>
        </p:txBody>
      </p:sp>
      <p:pic>
        <p:nvPicPr>
          <p:cNvPr id="14360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0050" y="1968500"/>
            <a:ext cx="133350" cy="88900"/>
          </a:xfrm>
          <a:prstGeom prst="rect">
            <a:avLst/>
          </a:prstGeom>
          <a:noFill/>
        </p:spPr>
      </p:pic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3810000" y="2286000"/>
            <a:ext cx="480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is complicated and contradictory, like a real person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3810000" y="358140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8788" lvl="1" indent="-344488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has both strengths and weaknesses </a:t>
            </a:r>
          </a:p>
        </p:txBody>
      </p:sp>
      <p:pic>
        <p:nvPicPr>
          <p:cNvPr id="14373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1650" y="3276600"/>
            <a:ext cx="133350" cy="88900"/>
          </a:xfrm>
          <a:prstGeom prst="rect">
            <a:avLst/>
          </a:prstGeom>
          <a:noFill/>
        </p:spPr>
      </p:pic>
      <p:pic>
        <p:nvPicPr>
          <p:cNvPr id="14382" name="Picture 46" descr="c02ele2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" y="2381250"/>
            <a:ext cx="2543175" cy="34861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3" grpId="0"/>
      <p:bldP spid="14368" grpId="0"/>
      <p:bldP spid="143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7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The Antagonist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28638" y="1370013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3314700" algn="l"/>
              </a:tabLst>
            </a:pPr>
            <a:r>
              <a:rPr lang="en-US" sz="2400" dirty="0">
                <a:solidFill>
                  <a:schemeClr val="hlink"/>
                </a:solidFill>
              </a:rPr>
              <a:t>The </a:t>
            </a:r>
            <a:r>
              <a:rPr lang="en-US" sz="2400" b="1" dirty="0">
                <a:solidFill>
                  <a:srgbClr val="FF0000"/>
                </a:solidFill>
              </a:rPr>
              <a:t>antagonist</a:t>
            </a:r>
            <a:r>
              <a:rPr lang="en-US" sz="2400" dirty="0">
                <a:solidFill>
                  <a:schemeClr val="hlink"/>
                </a:solidFill>
              </a:rPr>
              <a:t> is the force that blocks the protagonist from getting what he or she wants. The antagonist may be</a:t>
            </a:r>
          </a:p>
        </p:txBody>
      </p:sp>
      <p:pic>
        <p:nvPicPr>
          <p:cNvPr id="5171" name="Picture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2450" y="2349500"/>
            <a:ext cx="133350" cy="88900"/>
          </a:xfrm>
          <a:prstGeom prst="rect">
            <a:avLst/>
          </a:prstGeom>
          <a:noFill/>
        </p:spPr>
      </p:pic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528638" y="3200400"/>
            <a:ext cx="4724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a nonhuman force</a:t>
            </a:r>
          </a:p>
        </p:txBody>
      </p: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528638" y="2667000"/>
            <a:ext cx="4724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another character</a:t>
            </a:r>
          </a:p>
        </p:txBody>
      </p:sp>
      <p:pic>
        <p:nvPicPr>
          <p:cNvPr id="5186" name="Picture 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1450" y="2895600"/>
            <a:ext cx="133350" cy="88900"/>
          </a:xfrm>
          <a:prstGeom prst="rect">
            <a:avLst/>
          </a:prstGeom>
          <a:noFill/>
        </p:spPr>
      </p:pic>
      <p:sp>
        <p:nvSpPr>
          <p:cNvPr id="5196" name="Text Box 76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5197" name="Picture 77" descr="c02ele2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667000"/>
            <a:ext cx="3486150" cy="25431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3" grpId="0"/>
      <p:bldP spid="5184" grpId="0"/>
      <p:bldP spid="51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Conflict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528638" y="1370013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3314700" algn="l"/>
              </a:tabLst>
            </a:pPr>
            <a:r>
              <a:rPr lang="en-US" sz="2400" b="1">
                <a:solidFill>
                  <a:schemeClr val="hlink"/>
                </a:solidFill>
              </a:rPr>
              <a:t>Conflict </a:t>
            </a:r>
            <a:r>
              <a:rPr lang="en-US" sz="2400">
                <a:solidFill>
                  <a:schemeClr val="hlink"/>
                </a:solidFill>
              </a:rPr>
              <a:t>is a struggle that occurs when the protagonist must find a way to overcome or get around the antagonist.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528638" y="5105400"/>
            <a:ext cx="80819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Conflicts drive plots, create suspense, and intrigue readers.</a:t>
            </a:r>
          </a:p>
        </p:txBody>
      </p:sp>
      <p:pic>
        <p:nvPicPr>
          <p:cNvPr id="75795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362200"/>
            <a:ext cx="133350" cy="88900"/>
          </a:xfrm>
          <a:prstGeom prst="rect">
            <a:avLst/>
          </a:prstGeom>
          <a:noFill/>
        </p:spPr>
      </p:pic>
      <p:pic>
        <p:nvPicPr>
          <p:cNvPr id="75798" name="Picture 22" descr="WAD0012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667000"/>
            <a:ext cx="3476625" cy="2320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Conflict</a:t>
            </a:r>
          </a:p>
        </p:txBody>
      </p:sp>
      <p:pic>
        <p:nvPicPr>
          <p:cNvPr id="30743" name="Picture 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0313" y="2551113"/>
            <a:ext cx="1030287" cy="420687"/>
          </a:xfrm>
          <a:prstGeom prst="rect">
            <a:avLst/>
          </a:prstGeom>
          <a:noFill/>
        </p:spPr>
      </p:pic>
      <p:pic>
        <p:nvPicPr>
          <p:cNvPr id="30744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5854700"/>
            <a:ext cx="133350" cy="88900"/>
          </a:xfrm>
          <a:prstGeom prst="rect">
            <a:avLst/>
          </a:prstGeom>
          <a:noFill/>
        </p:spPr>
      </p:pic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6019800" y="1447800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What kind of conflict does Jing-</a:t>
            </a:r>
            <a:br>
              <a:rPr lang="en-US" sz="2000">
                <a:solidFill>
                  <a:srgbClr val="FFFF99"/>
                </a:solidFill>
              </a:rPr>
            </a:br>
            <a:r>
              <a:rPr lang="en-US" sz="2000">
                <a:solidFill>
                  <a:srgbClr val="FFFF99"/>
                </a:solidFill>
              </a:rPr>
              <a:t>mei face?</a:t>
            </a:r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30749" name="AutoShape 29"/>
          <p:cNvSpPr>
            <a:spLocks noChangeArrowheads="1"/>
          </p:cNvSpPr>
          <p:nvPr/>
        </p:nvSpPr>
        <p:spPr bwMode="auto">
          <a:xfrm>
            <a:off x="533400" y="1089025"/>
            <a:ext cx="2286000" cy="1066800"/>
          </a:xfrm>
          <a:prstGeom prst="roundRect">
            <a:avLst>
              <a:gd name="adj" fmla="val 16667"/>
            </a:avLst>
          </a:prstGeom>
          <a:solidFill>
            <a:srgbClr val="3366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750" name="Text Box 30"/>
          <p:cNvSpPr txBox="1">
            <a:spLocks noChangeArrowheads="1"/>
          </p:cNvSpPr>
          <p:nvPr/>
        </p:nvSpPr>
        <p:spPr bwMode="auto">
          <a:xfrm>
            <a:off x="528638" y="111601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Quick Check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533400" y="1582738"/>
            <a:ext cx="5029200" cy="43608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57200" algn="l"/>
              </a:tabLst>
            </a:pPr>
            <a:r>
              <a:rPr lang="en-US" sz="2000">
                <a:solidFill>
                  <a:srgbClr val="003300"/>
                </a:solidFill>
              </a:rPr>
              <a:t>And after seeing my mother’s disappointed face again, something inside me began to die. I hated the tests, the raised hopes and failed expectations. Before going to bed that night, I looked in the mirror above the bathroom sink and when I saw only my face staring back—and that it would always be this ordinary face—I began to cry. Such a sad, ugly girl! I made high-pitched noises like a crazed animal, trying to scratch out the face in the mirror.</a:t>
            </a:r>
          </a:p>
          <a:p>
            <a:pPr algn="r">
              <a:spcBef>
                <a:spcPct val="25000"/>
              </a:spcBef>
              <a:tabLst>
                <a:tab pos="457200" algn="l"/>
              </a:tabLst>
            </a:pPr>
            <a:r>
              <a:rPr lang="en-US" sz="1600">
                <a:solidFill>
                  <a:srgbClr val="003300"/>
                </a:solidFill>
              </a:rPr>
              <a:t>		from “Two Kinds” by Amy Tan</a:t>
            </a:r>
          </a:p>
        </p:txBody>
      </p:sp>
      <p:sp>
        <p:nvSpPr>
          <p:cNvPr id="30752" name="AutoShape 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34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7" grpId="0"/>
      <p:bldP spid="307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Conflict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6019800" y="2743200"/>
            <a:ext cx="2590800" cy="1920875"/>
          </a:xfrm>
          <a:prstGeom prst="rect">
            <a:avLst/>
          </a:prstGeom>
          <a:solidFill>
            <a:srgbClr val="9933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Internal: wants to please mother but fails; External: mother constantly tests and judges her</a:t>
            </a:r>
          </a:p>
        </p:txBody>
      </p:sp>
      <p:pic>
        <p:nvPicPr>
          <p:cNvPr id="71690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3675" y="5522913"/>
            <a:ext cx="796925" cy="420687"/>
          </a:xfrm>
          <a:prstGeom prst="rect">
            <a:avLst/>
          </a:prstGeom>
          <a:noFill/>
        </p:spPr>
      </p:pic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6019800" y="1447800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What kind of conflict does Jing-</a:t>
            </a:r>
            <a:br>
              <a:rPr lang="en-US" sz="2000">
                <a:solidFill>
                  <a:srgbClr val="FFFF99"/>
                </a:solidFill>
              </a:rPr>
            </a:br>
            <a:r>
              <a:rPr lang="en-US" sz="2000">
                <a:solidFill>
                  <a:srgbClr val="FFFF99"/>
                </a:solidFill>
              </a:rPr>
              <a:t>mei face?</a:t>
            </a:r>
          </a:p>
        </p:txBody>
      </p:sp>
      <p:sp>
        <p:nvSpPr>
          <p:cNvPr id="71704" name="AutoShape 24"/>
          <p:cNvSpPr>
            <a:spLocks noChangeArrowheads="1"/>
          </p:cNvSpPr>
          <p:nvPr/>
        </p:nvSpPr>
        <p:spPr bwMode="auto">
          <a:xfrm>
            <a:off x="533400" y="1089025"/>
            <a:ext cx="2286000" cy="1066800"/>
          </a:xfrm>
          <a:prstGeom prst="roundRect">
            <a:avLst>
              <a:gd name="adj" fmla="val 16667"/>
            </a:avLst>
          </a:prstGeom>
          <a:solidFill>
            <a:srgbClr val="3366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705" name="Text Box 25"/>
          <p:cNvSpPr txBox="1">
            <a:spLocks noChangeArrowheads="1"/>
          </p:cNvSpPr>
          <p:nvPr/>
        </p:nvSpPr>
        <p:spPr bwMode="auto">
          <a:xfrm>
            <a:off x="528638" y="111601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Quick Check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7170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1200" y="6019800"/>
            <a:ext cx="2514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708" name="Text Box 28"/>
          <p:cNvSpPr txBox="1">
            <a:spLocks noChangeArrowheads="1"/>
          </p:cNvSpPr>
          <p:nvPr/>
        </p:nvSpPr>
        <p:spPr bwMode="auto">
          <a:xfrm>
            <a:off x="533400" y="1582738"/>
            <a:ext cx="5029200" cy="43608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57200" algn="l"/>
              </a:tabLst>
            </a:pPr>
            <a:r>
              <a:rPr lang="en-US" sz="2000">
                <a:solidFill>
                  <a:srgbClr val="003300"/>
                </a:solidFill>
              </a:rPr>
              <a:t>And after seeing my mother’s disappointed face again, something inside me began to die. I hated the tests, the raised hopes and failed expectations. Before going to bed that night, I looked in the mirror above the bathroom sink and when I saw only my face staring back—and that it would always be this ordinary face—I began to cry. Such a sad, ugly girl! I made high-pitched noises like a crazed animal, trying to scratch out the face in the mirror.</a:t>
            </a:r>
          </a:p>
          <a:p>
            <a:pPr algn="r">
              <a:spcBef>
                <a:spcPct val="25000"/>
              </a:spcBef>
              <a:tabLst>
                <a:tab pos="457200" algn="l"/>
              </a:tabLst>
            </a:pPr>
            <a:r>
              <a:rPr lang="en-US" sz="1600">
                <a:solidFill>
                  <a:srgbClr val="003300"/>
                </a:solidFill>
              </a:rPr>
              <a:t>		from “Two Kinds” by Amy Tan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Subordinate Characters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3314700" algn="l"/>
              </a:tabLst>
            </a:pPr>
            <a:r>
              <a:rPr lang="en-US" sz="2400" b="1" dirty="0">
                <a:solidFill>
                  <a:srgbClr val="FF0000"/>
                </a:solidFill>
              </a:rPr>
              <a:t>Subordinate characters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hlink"/>
                </a:solidFill>
              </a:rPr>
              <a:t>populate the protagonist’s world. Their relationship with the protagonist helps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362200"/>
            <a:ext cx="133350" cy="88900"/>
          </a:xfrm>
          <a:prstGeom prst="rect">
            <a:avLst/>
          </a:prstGeom>
          <a:noFill/>
        </p:spPr>
      </p:pic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2819400" y="3581400"/>
            <a:ext cx="5791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develop the plot and add complexity to the story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2819400" y="2667000"/>
            <a:ext cx="5791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reveal the protagonist’s character</a:t>
            </a:r>
          </a:p>
        </p:txBody>
      </p:sp>
      <p:pic>
        <p:nvPicPr>
          <p:cNvPr id="9626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0" y="3263900"/>
            <a:ext cx="133350" cy="88900"/>
          </a:xfrm>
          <a:prstGeom prst="rect">
            <a:avLst/>
          </a:prstGeom>
          <a:noFill/>
        </p:spPr>
      </p:pic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96290" name="AutoShape 3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96292" name="Picture 36" descr="c02ele2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9125" y="2667000"/>
            <a:ext cx="1743075" cy="25431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6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/>
      <p:bldP spid="96264" grpId="0"/>
      <p:bldP spid="962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528638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114800" algn="l"/>
              </a:tabLst>
            </a:pPr>
            <a:r>
              <a:rPr lang="en-US" sz="2400" b="1" dirty="0">
                <a:solidFill>
                  <a:srgbClr val="FF0000"/>
                </a:solidFill>
              </a:rPr>
              <a:t>Dynamic characters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FF99"/>
                </a:solidFill>
              </a:rPr>
              <a:t>change or grow as a result of the story’s action. They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Dynamic Characters </a:t>
            </a: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981200"/>
            <a:ext cx="133350" cy="88900"/>
          </a:xfrm>
          <a:prstGeom prst="rect">
            <a:avLst/>
          </a:prstGeom>
          <a:noFill/>
        </p:spPr>
      </p:pic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528638" y="2286000"/>
            <a:ext cx="8081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are main characters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528638" y="2835275"/>
            <a:ext cx="80819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gain a new understanding, make an important decision, or take a crucial action</a:t>
            </a: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528638" y="3733800"/>
            <a:ext cx="8081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help reveal the </a:t>
            </a:r>
            <a:r>
              <a:rPr lang="en-US" sz="2400" b="1">
                <a:solidFill>
                  <a:srgbClr val="FFFF99"/>
                </a:solidFill>
              </a:rPr>
              <a:t>meaning</a:t>
            </a:r>
            <a:r>
              <a:rPr lang="en-US" sz="2400">
                <a:solidFill>
                  <a:srgbClr val="FFFF99"/>
                </a:solidFill>
              </a:rPr>
              <a:t> of the story</a:t>
            </a:r>
          </a:p>
        </p:txBody>
      </p:sp>
      <p:pic>
        <p:nvPicPr>
          <p:cNvPr id="983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514600"/>
            <a:ext cx="133350" cy="88900"/>
          </a:xfrm>
          <a:prstGeom prst="rect">
            <a:avLst/>
          </a:prstGeom>
          <a:noFill/>
        </p:spPr>
      </p:pic>
      <p:pic>
        <p:nvPicPr>
          <p:cNvPr id="9831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429000"/>
            <a:ext cx="133350" cy="88900"/>
          </a:xfrm>
          <a:prstGeom prst="rect">
            <a:avLst/>
          </a:prstGeom>
          <a:noFill/>
        </p:spPr>
      </p:pic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528638" y="5653088"/>
            <a:ext cx="25193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  <a:hlinkClick r:id="rId3" action="ppaction://hlinksldjump"/>
              </a:rPr>
              <a:t>Believable changes</a:t>
            </a:r>
            <a:endParaRPr lang="en-US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/>
      <p:bldP spid="98311" grpId="0"/>
      <p:bldP spid="98312" grpId="0"/>
      <p:bldP spid="98315" grpId="0"/>
      <p:bldP spid="983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533400" y="1370013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4114800" algn="l"/>
              </a:tabLst>
            </a:pPr>
            <a:r>
              <a:rPr lang="en-US" sz="2400" b="1" dirty="0">
                <a:solidFill>
                  <a:srgbClr val="FF0000"/>
                </a:solidFill>
              </a:rPr>
              <a:t>Static characters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FF99"/>
                </a:solidFill>
              </a:rPr>
              <a:t>are usually exactly the same as the story ends as they were when it began. They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Static Characters 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24850" y="1981200"/>
            <a:ext cx="133350" cy="88900"/>
          </a:xfrm>
          <a:prstGeom prst="rect">
            <a:avLst/>
          </a:prstGeom>
          <a:noFill/>
        </p:spPr>
      </p:pic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528638" y="2286000"/>
            <a:ext cx="8081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are almost always subordinate characters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528638" y="2851150"/>
            <a:ext cx="8081962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support the plot without distracting readers from the main action—the protagonist’s conflict and growth</a:t>
            </a:r>
          </a:p>
        </p:txBody>
      </p:sp>
      <p:pic>
        <p:nvPicPr>
          <p:cNvPr id="9933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2514600"/>
            <a:ext cx="133350" cy="88900"/>
          </a:xfrm>
          <a:prstGeom prst="rect">
            <a:avLst/>
          </a:prstGeom>
          <a:noFill/>
        </p:spPr>
      </p:pic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6553200" y="5653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99335" grpId="0"/>
      <p:bldP spid="9933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99"/>
      </a:hlink>
      <a:folHlink>
        <a:srgbClr val="CC99FF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3090</TotalTime>
  <Words>809</Words>
  <Application>Microsoft PowerPoint</Application>
  <PresentationFormat>On-screen Show (4:3)</PresentationFormat>
  <Paragraphs>101</Paragraphs>
  <Slides>15</Slides>
  <Notes>12</Notes>
  <HiddenSlides>3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Verdana</vt:lpstr>
      <vt:lpstr>Default Design</vt:lpstr>
      <vt:lpstr>Character Interactions</vt:lpstr>
      <vt:lpstr>The Protagonist</vt:lpstr>
      <vt:lpstr>The Antagonist</vt:lpstr>
      <vt:lpstr>Conflict</vt:lpstr>
      <vt:lpstr>Conflict</vt:lpstr>
      <vt:lpstr>Conflict</vt:lpstr>
      <vt:lpstr>Subordinate Characters</vt:lpstr>
      <vt:lpstr>Dynamic Characters </vt:lpstr>
      <vt:lpstr>Static Characters </vt:lpstr>
      <vt:lpstr>Motivation</vt:lpstr>
      <vt:lpstr>Motivation</vt:lpstr>
      <vt:lpstr>Motivation</vt:lpstr>
      <vt:lpstr>Practice</vt:lpstr>
      <vt:lpstr>The End</vt:lpstr>
      <vt:lpstr>Dynamic Characters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Literature: Character</dc:title>
  <dc:creator>Amber</dc:creator>
  <cp:lastModifiedBy>Dan Olsen</cp:lastModifiedBy>
  <cp:revision>97</cp:revision>
  <cp:lastPrinted>2004-11-19T20:17:12Z</cp:lastPrinted>
  <dcterms:created xsi:type="dcterms:W3CDTF">2004-10-26T13:31:09Z</dcterms:created>
  <dcterms:modified xsi:type="dcterms:W3CDTF">2011-09-12T00:04:53Z</dcterms:modified>
</cp:coreProperties>
</file>